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5" r:id="rId3"/>
    <p:sldId id="394" r:id="rId4"/>
    <p:sldId id="391" r:id="rId5"/>
    <p:sldId id="332" r:id="rId6"/>
    <p:sldId id="403" r:id="rId7"/>
    <p:sldId id="392" r:id="rId8"/>
    <p:sldId id="387" r:id="rId9"/>
    <p:sldId id="404" r:id="rId10"/>
    <p:sldId id="388" r:id="rId11"/>
    <p:sldId id="397" r:id="rId12"/>
    <p:sldId id="398" r:id="rId13"/>
    <p:sldId id="393" r:id="rId14"/>
    <p:sldId id="399" r:id="rId15"/>
    <p:sldId id="402" r:id="rId16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27"/>
    <a:srgbClr val="24B31D"/>
    <a:srgbClr val="05F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060" autoAdjust="0"/>
  </p:normalViewPr>
  <p:slideViewPr>
    <p:cSldViewPr showGuides="1">
      <p:cViewPr varScale="1">
        <p:scale>
          <a:sx n="104" d="100"/>
          <a:sy n="104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ufg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ufg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RESTOS%20A%20PAGAR%202017%20-%2018-08-2017%20(Recuperado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RESTOS%20A%20PAGAR%202017%20-%2018-08-2017%20(Recuperado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RESTOS%20A%20PAGAR%202017%20-%2018-08-2017%20(Recuperado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ISTIANESTOLTE\Desktop\RESTOS%20A%20PAGAR%202017%20-%2018-08-2017%20(Recuperado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COOF!$A$107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COOF!$B$106:$H$106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COOF!$B$107:$H$107</c:f>
              <c:numCache>
                <c:formatCode>#,##0.00</c:formatCode>
                <c:ptCount val="7"/>
                <c:pt idx="0">
                  <c:v>273730.91000000003</c:v>
                </c:pt>
                <c:pt idx="1">
                  <c:v>1188153.3500000001</c:v>
                </c:pt>
                <c:pt idx="2">
                  <c:v>786847.2</c:v>
                </c:pt>
                <c:pt idx="3">
                  <c:v>2488824.5599999996</c:v>
                </c:pt>
                <c:pt idx="4">
                  <c:v>10713134.619999999</c:v>
                </c:pt>
                <c:pt idx="5">
                  <c:v>6893625.6500000004</c:v>
                </c:pt>
                <c:pt idx="6">
                  <c:v>18476863.160000004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70-460D-9734-30E528693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32224"/>
        <c:axId val="71129280"/>
      </c:barChart>
      <c:catAx>
        <c:axId val="8133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1129280"/>
        <c:crosses val="autoZero"/>
        <c:auto val="1"/>
        <c:lblAlgn val="ctr"/>
        <c:lblOffset val="100"/>
        <c:noMultiLvlLbl val="1"/>
      </c:catAx>
      <c:valAx>
        <c:axId val="7112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33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[ufgd.xlsx]Plan3!Tabela dinâmica1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Plan3!$B$1:$B$2</c:f>
              <c:strCache>
                <c:ptCount val="1"/>
                <c:pt idx="0">
                  <c:v>339018- Bolsas/ Auxilios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Plan3!$B$3:$B$10</c:f>
              <c:numCache>
                <c:formatCode>General</c:formatCode>
                <c:ptCount val="7"/>
                <c:pt idx="5" formatCode="#,##0.00">
                  <c:v>2045888.01</c:v>
                </c:pt>
                <c:pt idx="6" formatCode="#,##0.00">
                  <c:v>92457.01999999999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0-4BE8-9369-C90A4C53CB11}"/>
            </c:ext>
          </c:extLst>
        </c:ser>
        <c:ser>
          <c:idx val="1"/>
          <c:order val="1"/>
          <c:tx>
            <c:strRef>
              <c:f>Plan3!$C$1:$C$2</c:f>
              <c:strCache>
                <c:ptCount val="1"/>
                <c:pt idx="0">
                  <c:v>339020 - Auxilio ao Pesquisador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Plan3!$C$3:$C$10</c:f>
              <c:numCache>
                <c:formatCode>General</c:formatCode>
                <c:ptCount val="7"/>
                <c:pt idx="5" formatCode="#,##0.00">
                  <c:v>135830.62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0-4BE8-9369-C90A4C53CB11}"/>
            </c:ext>
          </c:extLst>
        </c:ser>
        <c:ser>
          <c:idx val="2"/>
          <c:order val="2"/>
          <c:tx>
            <c:strRef>
              <c:f>Plan3!$D$1:$D$2</c:f>
              <c:strCache>
                <c:ptCount val="1"/>
                <c:pt idx="0">
                  <c:v>339030 - Material Consumo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Plan3!$D$3:$D$10</c:f>
              <c:numCache>
                <c:formatCode>#,##0.00</c:formatCode>
                <c:ptCount val="7"/>
                <c:pt idx="1">
                  <c:v>84873.17</c:v>
                </c:pt>
                <c:pt idx="2">
                  <c:v>80720.36</c:v>
                </c:pt>
                <c:pt idx="3">
                  <c:v>866291.41999999993</c:v>
                </c:pt>
                <c:pt idx="4">
                  <c:v>181142.40000000002</c:v>
                </c:pt>
                <c:pt idx="5">
                  <c:v>653665.93000000005</c:v>
                </c:pt>
                <c:pt idx="6">
                  <c:v>327022.54999999993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0-4BE8-9369-C90A4C53CB11}"/>
            </c:ext>
          </c:extLst>
        </c:ser>
        <c:ser>
          <c:idx val="3"/>
          <c:order val="3"/>
          <c:tx>
            <c:strRef>
              <c:f>Plan3!$E$1:$E$2</c:f>
              <c:strCache>
                <c:ptCount val="1"/>
                <c:pt idx="0">
                  <c:v>339032 - Mercadorias para Doação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Plan3!$E$3:$E$10</c:f>
              <c:numCache>
                <c:formatCode>General</c:formatCode>
                <c:ptCount val="7"/>
                <c:pt idx="2" formatCode="#,##0.00">
                  <c:v>2520</c:v>
                </c:pt>
                <c:pt idx="3" formatCode="#,##0.00">
                  <c:v>5400</c:v>
                </c:pt>
                <c:pt idx="4" formatCode="#,##0.00">
                  <c:v>46278.630000000005</c:v>
                </c:pt>
                <c:pt idx="5" formatCode="#,##0.00">
                  <c:v>15375</c:v>
                </c:pt>
                <c:pt idx="6" formatCode="#,##0.00">
                  <c:v>19516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0-4BE8-9369-C90A4C53CB11}"/>
            </c:ext>
          </c:extLst>
        </c:ser>
        <c:ser>
          <c:idx val="4"/>
          <c:order val="4"/>
          <c:tx>
            <c:strRef>
              <c:f>Plan3!$F$1:$F$2</c:f>
              <c:strCache>
                <c:ptCount val="1"/>
                <c:pt idx="0">
                  <c:v>339033 - Passagens/Despesas com Locomoção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Plan3!$F$3:$F$10</c:f>
              <c:numCache>
                <c:formatCode>General</c:formatCode>
                <c:ptCount val="7"/>
                <c:pt idx="4" formatCode="#,##0.00">
                  <c:v>68649</c:v>
                </c:pt>
                <c:pt idx="5" formatCode="#,##0.00">
                  <c:v>475790.94999999995</c:v>
                </c:pt>
                <c:pt idx="6" formatCode="#,##0.00">
                  <c:v>220840.25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B0-4BE8-9369-C90A4C53CB11}"/>
            </c:ext>
          </c:extLst>
        </c:ser>
        <c:ser>
          <c:idx val="5"/>
          <c:order val="5"/>
          <c:tx>
            <c:strRef>
              <c:f>Plan3!$G$1:$G$2</c:f>
              <c:strCache>
                <c:ptCount val="1"/>
                <c:pt idx="0">
                  <c:v>339036 - Serviços de Terceiros/Pessoa Física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Plan3!$G$3:$G$10</c:f>
              <c:numCache>
                <c:formatCode>General</c:formatCode>
                <c:ptCount val="7"/>
                <c:pt idx="2" formatCode="#,##0.00">
                  <c:v>8041.38</c:v>
                </c:pt>
                <c:pt idx="3" formatCode="#,##0.00">
                  <c:v>26710.9</c:v>
                </c:pt>
                <c:pt idx="4" formatCode="#,##0.00">
                  <c:v>92954.96</c:v>
                </c:pt>
                <c:pt idx="5" formatCode="#,##0.00">
                  <c:v>235026.80999999997</c:v>
                </c:pt>
                <c:pt idx="6" formatCode="#,##0.00">
                  <c:v>5868.7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B0-4BE8-9369-C90A4C53CB11}"/>
            </c:ext>
          </c:extLst>
        </c:ser>
        <c:ser>
          <c:idx val="6"/>
          <c:order val="6"/>
          <c:tx>
            <c:strRef>
              <c:f>Plan3!$H$1:$H$2</c:f>
              <c:strCache>
                <c:ptCount val="1"/>
                <c:pt idx="0">
                  <c:v>339037 - Locação de Mão de Obra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Plan3!$H$3:$H$10</c:f>
              <c:numCache>
                <c:formatCode>#,##0.00</c:formatCode>
                <c:ptCount val="7"/>
                <c:pt idx="1">
                  <c:v>10043.85</c:v>
                </c:pt>
                <c:pt idx="2">
                  <c:v>1016.29</c:v>
                </c:pt>
                <c:pt idx="3">
                  <c:v>1029.45</c:v>
                </c:pt>
                <c:pt idx="4">
                  <c:v>138047.13</c:v>
                </c:pt>
                <c:pt idx="5">
                  <c:v>658322.64</c:v>
                </c:pt>
                <c:pt idx="6">
                  <c:v>94248.38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B0-4BE8-9369-C90A4C53CB11}"/>
            </c:ext>
          </c:extLst>
        </c:ser>
        <c:ser>
          <c:idx val="7"/>
          <c:order val="7"/>
          <c:tx>
            <c:strRef>
              <c:f>Plan3!$I$1:$I$2</c:f>
              <c:strCache>
                <c:ptCount val="1"/>
                <c:pt idx="0">
                  <c:v>339039 - Outros Serviços de Terceiros - Pessoa Jurídica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Plan3!$I$3:$I$10</c:f>
              <c:numCache>
                <c:formatCode>#,##0.00</c:formatCode>
                <c:ptCount val="7"/>
                <c:pt idx="1">
                  <c:v>44385.74</c:v>
                </c:pt>
                <c:pt idx="2">
                  <c:v>96325.87</c:v>
                </c:pt>
                <c:pt idx="3">
                  <c:v>468378.21999999991</c:v>
                </c:pt>
                <c:pt idx="4">
                  <c:v>757974.95</c:v>
                </c:pt>
                <c:pt idx="5">
                  <c:v>9721970.7400000021</c:v>
                </c:pt>
                <c:pt idx="6">
                  <c:v>5088993.05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46B0-4BE8-9369-C90A4C53CB11}"/>
            </c:ext>
          </c:extLst>
        </c:ser>
        <c:ser>
          <c:idx val="8"/>
          <c:order val="8"/>
          <c:tx>
            <c:strRef>
              <c:f>Plan3!$J$1:$J$2</c:f>
              <c:strCache>
                <c:ptCount val="1"/>
                <c:pt idx="0">
                  <c:v>339047 - Obrigações Tributárias e Contribuitivas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Plan3!$J$3:$J$10</c:f>
              <c:numCache>
                <c:formatCode>General</c:formatCode>
                <c:ptCount val="7"/>
                <c:pt idx="5" formatCode="#,##0.00">
                  <c:v>1867.9299999999998</c:v>
                </c:pt>
                <c:pt idx="6" formatCode="#,##0.00">
                  <c:v>9418.92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46B0-4BE8-9369-C90A4C53CB11}"/>
            </c:ext>
          </c:extLst>
        </c:ser>
        <c:ser>
          <c:idx val="9"/>
          <c:order val="9"/>
          <c:tx>
            <c:strRef>
              <c:f>Plan3!$K$1:$K$2</c:f>
              <c:strCache>
                <c:ptCount val="1"/>
                <c:pt idx="0">
                  <c:v>339093 - Indenizações e Restituições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Plan3!$K$3:$K$10</c:f>
              <c:numCache>
                <c:formatCode>General</c:formatCode>
                <c:ptCount val="7"/>
                <c:pt idx="6" formatCode="#,##0.00">
                  <c:v>1564.9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46B0-4BE8-9369-C90A4C53CB11}"/>
            </c:ext>
          </c:extLst>
        </c:ser>
        <c:ser>
          <c:idx val="10"/>
          <c:order val="10"/>
          <c:tx>
            <c:strRef>
              <c:f>Plan3!$L$1:$L$2</c:f>
              <c:strCache>
                <c:ptCount val="1"/>
                <c:pt idx="0">
                  <c:v>339139 - Outros Serviços de Terceiros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Plan3!$L$3:$L$10</c:f>
              <c:numCache>
                <c:formatCode>General</c:formatCode>
                <c:ptCount val="7"/>
                <c:pt idx="4" formatCode="#,##0.00">
                  <c:v>60</c:v>
                </c:pt>
                <c:pt idx="5" formatCode="#,##0.00">
                  <c:v>318457.17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46B0-4BE8-9369-C90A4C53CB11}"/>
            </c:ext>
          </c:extLst>
        </c:ser>
        <c:ser>
          <c:idx val="11"/>
          <c:order val="11"/>
          <c:tx>
            <c:strRef>
              <c:f>Plan3!$M$1:$M$2</c:f>
              <c:strCache>
                <c:ptCount val="1"/>
                <c:pt idx="0">
                  <c:v>339147 - Contribuições Previdenciárias/Serviços de Terceiros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Plan3!$M$3:$M$10</c:f>
              <c:numCache>
                <c:formatCode>General</c:formatCode>
                <c:ptCount val="7"/>
                <c:pt idx="4" formatCode="#,##0.00">
                  <c:v>18176.18</c:v>
                </c:pt>
                <c:pt idx="5" formatCode="#,##0.00">
                  <c:v>2168.6400000000003</c:v>
                </c:pt>
                <c:pt idx="6" formatCode="#,##0.00">
                  <c:v>248.58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46B0-4BE8-9369-C90A4C53CB11}"/>
            </c:ext>
          </c:extLst>
        </c:ser>
        <c:ser>
          <c:idx val="12"/>
          <c:order val="12"/>
          <c:tx>
            <c:strRef>
              <c:f>Plan3!$N$1:$N$2</c:f>
              <c:strCache>
                <c:ptCount val="1"/>
                <c:pt idx="0">
                  <c:v>449039 - Outros Serviços de Pessoa Jurídica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Plan3!$N$3:$N$10</c:f>
              <c:numCache>
                <c:formatCode>General</c:formatCode>
                <c:ptCount val="7"/>
                <c:pt idx="2" formatCode="#,##0.00">
                  <c:v>526.87</c:v>
                </c:pt>
                <c:pt idx="3" formatCode="#,##0.00">
                  <c:v>19632.5</c:v>
                </c:pt>
                <c:pt idx="4" formatCode="#,##0.00">
                  <c:v>29999.7</c:v>
                </c:pt>
                <c:pt idx="5" formatCode="#,##0.00">
                  <c:v>29183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46B0-4BE8-9369-C90A4C53CB11}"/>
            </c:ext>
          </c:extLst>
        </c:ser>
        <c:ser>
          <c:idx val="13"/>
          <c:order val="13"/>
          <c:tx>
            <c:strRef>
              <c:f>Plan3!$O$1:$O$2</c:f>
              <c:strCache>
                <c:ptCount val="1"/>
                <c:pt idx="0">
                  <c:v>449047 - Obrigações Tributárias e Contribuitivas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Plan3!$O$3:$O$10</c:f>
              <c:numCache>
                <c:formatCode>General</c:formatCode>
                <c:ptCount val="7"/>
                <c:pt idx="6" formatCode="#,##0.00">
                  <c:v>26077.73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46B0-4BE8-9369-C90A4C53CB11}"/>
            </c:ext>
          </c:extLst>
        </c:ser>
        <c:ser>
          <c:idx val="14"/>
          <c:order val="14"/>
          <c:tx>
            <c:strRef>
              <c:f>Plan3!$P$1:$P$2</c:f>
              <c:strCache>
                <c:ptCount val="1"/>
                <c:pt idx="0">
                  <c:v>449051 - Obras e Instalações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Plan3!$P$3:$P$10</c:f>
              <c:numCache>
                <c:formatCode>#,##0.00</c:formatCode>
                <c:ptCount val="7"/>
                <c:pt idx="0">
                  <c:v>273730.91000000003</c:v>
                </c:pt>
                <c:pt idx="1">
                  <c:v>1046308.59</c:v>
                </c:pt>
                <c:pt idx="2">
                  <c:v>579221.68999999994</c:v>
                </c:pt>
                <c:pt idx="3">
                  <c:v>564786.16999999993</c:v>
                </c:pt>
                <c:pt idx="4">
                  <c:v>8905541.4399999995</c:v>
                </c:pt>
                <c:pt idx="5">
                  <c:v>3377439.8000000007</c:v>
                </c:pt>
                <c:pt idx="6">
                  <c:v>459148.37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46B0-4BE8-9369-C90A4C53CB11}"/>
            </c:ext>
          </c:extLst>
        </c:ser>
        <c:ser>
          <c:idx val="15"/>
          <c:order val="15"/>
          <c:tx>
            <c:strRef>
              <c:f>Plan3!$Q$1:$Q$2</c:f>
              <c:strCache>
                <c:ptCount val="1"/>
                <c:pt idx="0">
                  <c:v>449052 - Equipamento e Material Permanente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Plan3!$A$3:$A$10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2016</c:v>
                </c:pt>
                <c:pt idx="6">
                  <c:v>2015</c:v>
                </c:pt>
              </c:strCache>
            </c:strRef>
          </c:cat>
          <c:val>
            <c:numRef>
              <c:f>Plan3!$Q$3:$Q$10</c:f>
              <c:numCache>
                <c:formatCode>#,##0.00</c:formatCode>
                <c:ptCount val="7"/>
                <c:pt idx="1">
                  <c:v>2542</c:v>
                </c:pt>
                <c:pt idx="2">
                  <c:v>18474.739999999998</c:v>
                </c:pt>
                <c:pt idx="3">
                  <c:v>536595.9</c:v>
                </c:pt>
                <c:pt idx="4">
                  <c:v>474310.23000000004</c:v>
                </c:pt>
                <c:pt idx="5">
                  <c:v>805875.92</c:v>
                </c:pt>
                <c:pt idx="6">
                  <c:v>548221.20000000007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46B0-4BE8-9369-C90A4C53C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260992"/>
        <c:axId val="78504512"/>
      </c:barChart>
      <c:catAx>
        <c:axId val="822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504512"/>
        <c:crosses val="autoZero"/>
        <c:auto val="1"/>
        <c:lblAlgn val="ctr"/>
        <c:lblOffset val="100"/>
        <c:noMultiLvlLbl val="0"/>
      </c:catAx>
      <c:valAx>
        <c:axId val="7850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26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683548067030429"/>
          <c:y val="2.1833968867099159E-2"/>
          <c:w val="0.32416058063824693"/>
          <c:h val="0.950741346010993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pivotSource>
    <c:name>[RESTOS A PAGAR 2017 - 18-08-2017 (Recuperado).xlsx]Resumo!Tabela dinâmica2</c:name>
    <c:fmtId val="3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7163814888544056"/>
          <c:y val="1.8784852974320775E-2"/>
          <c:w val="0.57905948481321423"/>
          <c:h val="0.865985604812176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Resumo!$J$40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E9-4A7D-AE61-93811DC6B7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4E9-4A7D-AE61-93811DC6B70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E9-4A7D-AE61-93811DC6B70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4E9-4A7D-AE61-93811DC6B70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E9-4A7D-AE61-93811DC6B70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4E9-4A7D-AE61-93811DC6B70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4E9-4A7D-AE61-93811DC6B70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E9-4A7D-AE61-93811DC6B7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Resumo!$I$41:$I$57</c:f>
              <c:strCache>
                <c:ptCount val="16"/>
                <c:pt idx="0">
                  <c:v>339018- Bolsas/ Auxilios</c:v>
                </c:pt>
                <c:pt idx="1">
                  <c:v>339020 - Auxilio ao Pesquisador</c:v>
                </c:pt>
                <c:pt idx="2">
                  <c:v>339030 - Material Consumo</c:v>
                </c:pt>
                <c:pt idx="3">
                  <c:v>339032 - Mercadorias para Doação</c:v>
                </c:pt>
                <c:pt idx="4">
                  <c:v>339033 - Passagens/Despesas com Locomoção</c:v>
                </c:pt>
                <c:pt idx="5">
                  <c:v>339036 - Serviços de Terceiros/Pessoa Física</c:v>
                </c:pt>
                <c:pt idx="6">
                  <c:v>339037 - Locação de Mão de Obra</c:v>
                </c:pt>
                <c:pt idx="7">
                  <c:v>339039 - Outros Serviços de Terceiros - Pessoa Jurídica</c:v>
                </c:pt>
                <c:pt idx="8">
                  <c:v>339047 - Obrigações Tributárias e Contribuitivas</c:v>
                </c:pt>
                <c:pt idx="9">
                  <c:v>339093 - Indenizações e Restituições</c:v>
                </c:pt>
                <c:pt idx="10">
                  <c:v>339139 - Outros Serviços de Terceiros</c:v>
                </c:pt>
                <c:pt idx="11">
                  <c:v>339147 - Contribuições Previdenciárias/Serviços de Terceiros</c:v>
                </c:pt>
                <c:pt idx="12">
                  <c:v>449039 - Outros Serviços de Pessoa Jurídica</c:v>
                </c:pt>
                <c:pt idx="13">
                  <c:v>449047 - Obrigações Tributárias e Contribuitivas</c:v>
                </c:pt>
                <c:pt idx="14">
                  <c:v>449051 - Obras e Instalações</c:v>
                </c:pt>
                <c:pt idx="15">
                  <c:v>449052 - Equipamento e Material Permanente</c:v>
                </c:pt>
              </c:strCache>
            </c:strRef>
          </c:cat>
          <c:val>
            <c:numRef>
              <c:f>Resumo!$J$41:$J$57</c:f>
              <c:numCache>
                <c:formatCode>#,##0.00</c:formatCode>
                <c:ptCount val="16"/>
                <c:pt idx="0">
                  <c:v>2138345.0300000003</c:v>
                </c:pt>
                <c:pt idx="1">
                  <c:v>135830.62</c:v>
                </c:pt>
                <c:pt idx="2">
                  <c:v>2193715.8299999996</c:v>
                </c:pt>
                <c:pt idx="3">
                  <c:v>89089.63</c:v>
                </c:pt>
                <c:pt idx="4">
                  <c:v>765280.2</c:v>
                </c:pt>
                <c:pt idx="5">
                  <c:v>368602.75</c:v>
                </c:pt>
                <c:pt idx="6">
                  <c:v>902707.74</c:v>
                </c:pt>
                <c:pt idx="7">
                  <c:v>16178028.57</c:v>
                </c:pt>
                <c:pt idx="8">
                  <c:v>11286.85</c:v>
                </c:pt>
                <c:pt idx="9">
                  <c:v>1564.9</c:v>
                </c:pt>
                <c:pt idx="10">
                  <c:v>318517.17</c:v>
                </c:pt>
                <c:pt idx="11">
                  <c:v>20593.400000000001</c:v>
                </c:pt>
                <c:pt idx="12">
                  <c:v>79342.070000000007</c:v>
                </c:pt>
                <c:pt idx="13">
                  <c:v>26077.73</c:v>
                </c:pt>
                <c:pt idx="14">
                  <c:v>15206176.969999997</c:v>
                </c:pt>
                <c:pt idx="15">
                  <c:v>2386019.9900000002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9-4A7D-AE61-93811DC6B7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2262016"/>
        <c:axId val="78507392"/>
      </c:barChart>
      <c:catAx>
        <c:axId val="8226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507392"/>
        <c:crosses val="autoZero"/>
        <c:auto val="1"/>
        <c:lblAlgn val="ctr"/>
        <c:lblOffset val="100"/>
        <c:noMultiLvlLbl val="0"/>
      </c:catAx>
      <c:valAx>
        <c:axId val="78507392"/>
        <c:scaling>
          <c:orientation val="minMax"/>
        </c:scaling>
        <c:delete val="0"/>
        <c:axPos val="b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26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pivotSource>
    <c:name>[RESTOS A PAGAR 2017 - 18-08-2017 (Recuperado).xlsx]Resumo!Tabela dinâmica1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/>
              <a:t>RP</a:t>
            </a:r>
            <a:r>
              <a:rPr lang="en-US" sz="2000" baseline="0" dirty="0"/>
              <a:t> – </a:t>
            </a:r>
            <a:r>
              <a:rPr lang="en-US" sz="2000" baseline="0" dirty="0" err="1"/>
              <a:t>Unidades</a:t>
            </a:r>
            <a:r>
              <a:rPr lang="en-US" sz="2000" baseline="0" dirty="0"/>
              <a:t> </a:t>
            </a:r>
            <a:r>
              <a:rPr lang="en-US" sz="2000" baseline="0" dirty="0" err="1"/>
              <a:t>Acadêmicas</a:t>
            </a:r>
            <a:r>
              <a:rPr lang="en-US" sz="2000" baseline="0" dirty="0"/>
              <a:t>  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Resumo!$R$12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Resumo!$Q$13:$Q$26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FCS/MAIS MÉDICOS</c:v>
                </c:pt>
              </c:strCache>
            </c:strRef>
          </c:cat>
          <c:val>
            <c:numRef>
              <c:f>Resumo!$R$13:$R$26</c:f>
              <c:numCache>
                <c:formatCode>General</c:formatCode>
                <c:ptCount val="13"/>
                <c:pt idx="0">
                  <c:v>80145.459999999992</c:v>
                </c:pt>
                <c:pt idx="1">
                  <c:v>21406.539999999997</c:v>
                </c:pt>
                <c:pt idx="2">
                  <c:v>3890.3100000000004</c:v>
                </c:pt>
                <c:pt idx="3">
                  <c:v>2055.13</c:v>
                </c:pt>
                <c:pt idx="4">
                  <c:v>1122.2</c:v>
                </c:pt>
                <c:pt idx="5">
                  <c:v>4568.32</c:v>
                </c:pt>
                <c:pt idx="6">
                  <c:v>5807.4699999999993</c:v>
                </c:pt>
                <c:pt idx="7">
                  <c:v>12768.390000000003</c:v>
                </c:pt>
                <c:pt idx="8">
                  <c:v>149669.59999999998</c:v>
                </c:pt>
                <c:pt idx="9">
                  <c:v>35480.230000000003</c:v>
                </c:pt>
                <c:pt idx="10">
                  <c:v>37815.680000000008</c:v>
                </c:pt>
                <c:pt idx="11">
                  <c:v>65944.649999999994</c:v>
                </c:pt>
                <c:pt idx="12">
                  <c:v>249354.09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5C-4F0F-8121-008F271D4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86070784"/>
        <c:axId val="78510272"/>
      </c:barChart>
      <c:catAx>
        <c:axId val="86070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8510272"/>
        <c:crosses val="autoZero"/>
        <c:auto val="1"/>
        <c:lblAlgn val="ctr"/>
        <c:lblOffset val="100"/>
        <c:noMultiLvlLbl val="0"/>
      </c:catAx>
      <c:valAx>
        <c:axId val="7851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07078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pivotSource>
    <c:name>[RESTOS A PAGAR 2017 - 18-08-2017 (Recuperado).xlsx]Resumo!Tabela dinâmica1</c:name>
    <c:fmtId val="1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/>
              <a:t>RP – </a:t>
            </a:r>
            <a:r>
              <a:rPr lang="en-US" sz="2000" dirty="0" err="1"/>
              <a:t>Projetos</a:t>
            </a:r>
            <a:r>
              <a:rPr lang="en-US" sz="2000" dirty="0"/>
              <a:t> e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descentralizados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4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Resumo!$R$12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Resumo!$Q$13:$Q$22</c:f>
              <c:strCache>
                <c:ptCount val="9"/>
                <c:pt idx="0">
                  <c:v>INGLES SEM FRONTEIRAS</c:v>
                </c:pt>
                <c:pt idx="1">
                  <c:v>PET SAUDE</c:v>
                </c:pt>
                <c:pt idx="2">
                  <c:v>PIBID DIVERSIDADE</c:v>
                </c:pt>
                <c:pt idx="3">
                  <c:v>PROCAMPO</c:v>
                </c:pt>
                <c:pt idx="4">
                  <c:v>PROEXT</c:v>
                </c:pt>
                <c:pt idx="5">
                  <c:v>PROFIAP</c:v>
                </c:pt>
                <c:pt idx="6">
                  <c:v>PROLIND</c:v>
                </c:pt>
                <c:pt idx="7">
                  <c:v>SABERES INDIGENAS</c:v>
                </c:pt>
                <c:pt idx="8">
                  <c:v>VIVER SEM LIMITES</c:v>
                </c:pt>
              </c:strCache>
            </c:strRef>
          </c:cat>
          <c:val>
            <c:numRef>
              <c:f>Resumo!$R$13:$R$22</c:f>
              <c:numCache>
                <c:formatCode>General</c:formatCode>
                <c:ptCount val="9"/>
                <c:pt idx="0">
                  <c:v>4440.5099999999993</c:v>
                </c:pt>
                <c:pt idx="1">
                  <c:v>11995.95</c:v>
                </c:pt>
                <c:pt idx="2">
                  <c:v>38045.949999999997</c:v>
                </c:pt>
                <c:pt idx="3">
                  <c:v>207987.55999999997</c:v>
                </c:pt>
                <c:pt idx="4">
                  <c:v>49042.390000000007</c:v>
                </c:pt>
                <c:pt idx="5">
                  <c:v>16662</c:v>
                </c:pt>
                <c:pt idx="6">
                  <c:v>868512.99999999988</c:v>
                </c:pt>
                <c:pt idx="7">
                  <c:v>181047.86</c:v>
                </c:pt>
                <c:pt idx="8">
                  <c:v>2156.67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C-45E7-B5C7-5E688FC15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81509888"/>
        <c:axId val="84862080"/>
      </c:barChart>
      <c:catAx>
        <c:axId val="81509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862080"/>
        <c:crosses val="autoZero"/>
        <c:auto val="1"/>
        <c:lblAlgn val="ctr"/>
        <c:lblOffset val="100"/>
        <c:noMultiLvlLbl val="0"/>
      </c:catAx>
      <c:valAx>
        <c:axId val="8486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15098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pivotSource>
    <c:name>[RESTOS A PAGAR 2017 - 18-08-2017 (Recuperado).xlsx]Resumo!Tabela dinâmica1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/>
              <a:t>RP</a:t>
            </a:r>
            <a:r>
              <a:rPr lang="en-US" sz="2000" baseline="0" dirty="0"/>
              <a:t> – </a:t>
            </a:r>
            <a:r>
              <a:rPr lang="en-US" sz="2000" baseline="0" dirty="0" err="1"/>
              <a:t>Unidades</a:t>
            </a:r>
            <a:r>
              <a:rPr lang="en-US" sz="2000" baseline="0" dirty="0"/>
              <a:t> </a:t>
            </a:r>
            <a:r>
              <a:rPr lang="en-US" sz="2000" baseline="0" dirty="0" err="1"/>
              <a:t>Administrativas</a:t>
            </a:r>
            <a:r>
              <a:rPr lang="en-US" sz="2000" baseline="0" dirty="0"/>
              <a:t> 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ivotFmts>
      <c:pivotFmt>
        <c:idx val="0"/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Resumo!$R$12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Resumo!$Q$13:$Q$31</c:f>
              <c:strCache>
                <c:ptCount val="18"/>
                <c:pt idx="0">
                  <c:v>ACS</c:v>
                </c:pt>
                <c:pt idx="1">
                  <c:v>BIBLIOTECA</c:v>
                </c:pt>
                <c:pt idx="2">
                  <c:v>CENTRO SELEÇÃO</c:v>
                </c:pt>
                <c:pt idx="3">
                  <c:v>COIN</c:v>
                </c:pt>
                <c:pt idx="4">
                  <c:v>CONTRATOS</c:v>
                </c:pt>
                <c:pt idx="5">
                  <c:v>EDITORA</c:v>
                </c:pt>
                <c:pt idx="6">
                  <c:v>ESAI</c:v>
                </c:pt>
                <c:pt idx="7">
                  <c:v>NEAB</c:v>
                </c:pt>
                <c:pt idx="8">
                  <c:v>PRAD</c:v>
                </c:pt>
                <c:pt idx="9">
                  <c:v>PREFEITURA</c:v>
                </c:pt>
                <c:pt idx="10">
                  <c:v>PROAE</c:v>
                </c:pt>
                <c:pt idx="11">
                  <c:v>PROAE PNAES</c:v>
                </c:pt>
                <c:pt idx="12">
                  <c:v>PROAP</c:v>
                </c:pt>
                <c:pt idx="13">
                  <c:v>PROEX</c:v>
                </c:pt>
                <c:pt idx="14">
                  <c:v>PROGESP</c:v>
                </c:pt>
                <c:pt idx="15">
                  <c:v>PROGRAD</c:v>
                </c:pt>
                <c:pt idx="16">
                  <c:v>PROPP</c:v>
                </c:pt>
                <c:pt idx="17">
                  <c:v>REITORIA</c:v>
                </c:pt>
              </c:strCache>
            </c:strRef>
          </c:cat>
          <c:val>
            <c:numRef>
              <c:f>Resumo!$R$13:$R$31</c:f>
              <c:numCache>
                <c:formatCode>General</c:formatCode>
                <c:ptCount val="18"/>
                <c:pt idx="0">
                  <c:v>847651.73</c:v>
                </c:pt>
                <c:pt idx="1">
                  <c:v>1364119.43</c:v>
                </c:pt>
                <c:pt idx="2">
                  <c:v>309087.54000000004</c:v>
                </c:pt>
                <c:pt idx="3">
                  <c:v>280795.96999999997</c:v>
                </c:pt>
                <c:pt idx="4">
                  <c:v>5069330.9299999988</c:v>
                </c:pt>
                <c:pt idx="5">
                  <c:v>20480.939999999999</c:v>
                </c:pt>
                <c:pt idx="6">
                  <c:v>98477.61</c:v>
                </c:pt>
                <c:pt idx="7">
                  <c:v>102.25</c:v>
                </c:pt>
                <c:pt idx="8">
                  <c:v>1794065.05</c:v>
                </c:pt>
                <c:pt idx="9">
                  <c:v>18155342.579999994</c:v>
                </c:pt>
                <c:pt idx="10">
                  <c:v>2538271.19</c:v>
                </c:pt>
                <c:pt idx="11">
                  <c:v>25678.87</c:v>
                </c:pt>
                <c:pt idx="12">
                  <c:v>102791.88</c:v>
                </c:pt>
                <c:pt idx="13">
                  <c:v>321498.51</c:v>
                </c:pt>
                <c:pt idx="14">
                  <c:v>80482.48</c:v>
                </c:pt>
                <c:pt idx="15">
                  <c:v>396944.52999999997</c:v>
                </c:pt>
                <c:pt idx="16">
                  <c:v>496588.78</c:v>
                </c:pt>
                <c:pt idx="17">
                  <c:v>6795518.9200000009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E-4F15-A684-A10F72B20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axId val="86140928"/>
        <c:axId val="84864960"/>
      </c:barChart>
      <c:catAx>
        <c:axId val="8614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864960"/>
        <c:crosses val="autoZero"/>
        <c:auto val="1"/>
        <c:lblAlgn val="ctr"/>
        <c:lblOffset val="100"/>
        <c:noMultiLvlLbl val="0"/>
      </c:catAx>
      <c:valAx>
        <c:axId val="8486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140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8FC773C1-D216-4FBC-BA5F-2E740BF41AFF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DA8A2026-86B0-464A-A646-FE9154607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0094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9682545C-595D-4C42-8B74-B5A72C776D3C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9B523D95-3A0D-420E-9233-D5197F27C2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0430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28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7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02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37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01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79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60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640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74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3D95-3A0D-420E-9233-D5197F27C2A8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09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8823-4FB1-4F32-AF8E-67946DCDD6F9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64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BF1D-F5DD-4594-8586-EE485B3DF360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77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A6DF-A121-4ED8-B0E8-F76EF7111830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93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6A38-B9B8-4F5E-BE44-A83FBFFFD95B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20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4C77-FC5A-4E56-B2E9-E2BE8D4CB27E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43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1A93-08F8-4AA8-8D94-E118E42ED5C4}" type="datetime1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6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972F-8BC5-422E-A4D4-B4B02D965194}" type="datetime1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84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9E1-3D57-4118-9D72-70F741A0CC8C}" type="datetime1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88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0AF6-9F5E-4BC4-9217-39EB03F49A0B}" type="datetime1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10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95CB-D3AC-47BB-8633-C06E2689EEFD}" type="datetime1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42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4AFC2-5C9C-4E20-B1CF-76B0E3F15558}" type="datetime1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82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E99D-8310-45DB-BFE6-A7A34656FB63}" type="datetime1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A1A4-C900-4E40-8D23-C17A94918B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7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200.129.209.22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orçamento públ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orçamento públ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843808" y="2276872"/>
            <a:ext cx="6126333" cy="2052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>
                <a:solidFill>
                  <a:schemeClr val="accent3">
                    <a:lumMod val="50000"/>
                  </a:schemeClr>
                </a:solidFill>
              </a:rPr>
              <a:t>Restos a pagar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97810" y="4787495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50000"/>
                  </a:schemeClr>
                </a:solidFill>
              </a:rPr>
              <a:t>Pró-Reitoria de Avaliação Institucional e Planejamento</a:t>
            </a:r>
          </a:p>
          <a:p>
            <a:pPr algn="ctr"/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Data: Setembro/2017</a:t>
            </a:r>
          </a:p>
        </p:txBody>
      </p:sp>
      <p:pic>
        <p:nvPicPr>
          <p:cNvPr id="2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7200800" cy="75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612775" y="2468766"/>
            <a:ext cx="2790512" cy="186033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893753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10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057285"/>
              </p:ext>
            </p:extLst>
          </p:nvPr>
        </p:nvGraphicFramePr>
        <p:xfrm>
          <a:off x="971600" y="980728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6257836"/>
            <a:ext cx="3600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100" b="1" i="0" u="none" strike="noStrike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/>
              <a:t>Equivalente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 - 56% </a:t>
            </a:r>
            <a:r>
              <a:rPr lang="en-US" dirty="0" err="1"/>
              <a:t>unidades</a:t>
            </a:r>
            <a:r>
              <a:rPr lang="en-US" dirty="0"/>
              <a:t> </a:t>
            </a:r>
            <a:r>
              <a:rPr lang="en-US" dirty="0" err="1"/>
              <a:t>administrativas</a:t>
            </a:r>
            <a:r>
              <a:rPr lang="en-US" dirty="0"/>
              <a:t> /</a:t>
            </a:r>
            <a:r>
              <a:rPr lang="en-US" dirty="0" err="1"/>
              <a:t>contratos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- 39% </a:t>
            </a:r>
            <a:r>
              <a:rPr lang="en-US" dirty="0" err="1"/>
              <a:t>obras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90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Via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moodle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Acesso ao link :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http://200.129.209.225/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O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login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 e a senha serão os mesmos de acesso ao e-mail institucional da UFGD;</a:t>
            </a:r>
          </a:p>
          <a:p>
            <a:pPr algn="just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Os servidores responsáveis pelo preenchimento serão os Pró-reitores, Diretores, Coordenadores Administrativos e Assessores.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11</a:t>
            </a:fld>
            <a:endParaRPr lang="pt-BR"/>
          </a:p>
        </p:txBody>
      </p:sp>
      <p:pic>
        <p:nvPicPr>
          <p:cNvPr id="26626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187" y="196850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67544" y="382587"/>
            <a:ext cx="8229600" cy="1143000"/>
          </a:xfrm>
        </p:spPr>
        <p:txBody>
          <a:bodyPr>
            <a:normAutofit/>
          </a:bodyPr>
          <a:lstStyle/>
          <a:p>
            <a:pPr algn="l" defTabSz="449263" eaLnBrk="0" fontAlgn="base" hangingPunct="0"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/>
            </a:pPr>
            <a:r>
              <a:rPr lang="pt-B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Arial Unicode MS" pitchFamily="34" charset="-128"/>
              </a:rPr>
              <a:t>Coleta das informações: </a:t>
            </a:r>
          </a:p>
        </p:txBody>
      </p:sp>
    </p:spTree>
    <p:extLst>
      <p:ext uri="{BB962C8B-B14F-4D97-AF65-F5344CB8AC3E}">
        <p14:creationId xmlns:p14="http://schemas.microsoft.com/office/powerpoint/2010/main" val="174374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12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4043"/>
              </p:ext>
            </p:extLst>
          </p:nvPr>
        </p:nvGraphicFramePr>
        <p:xfrm>
          <a:off x="683568" y="1844824"/>
          <a:ext cx="7761484" cy="3959643"/>
        </p:xfrm>
        <a:graphic>
          <a:graphicData uri="http://schemas.openxmlformats.org/drawingml/2006/table">
            <a:tbl>
              <a:tblPr/>
              <a:tblGrid>
                <a:gridCol w="48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5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368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Nº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Atividade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Início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Término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06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Apresentação do processo para unidades administrativas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36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Apresentação do processo para unidades acadêmicas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22/set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22/set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03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Captação das informações através da planilha - via </a:t>
                      </a:r>
                      <a:r>
                        <a:rPr kumimoji="0" lang="pt-BR" altLang="pt-B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moodle</a:t>
                      </a:r>
                      <a:endParaRPr kumimoji="0" lang="pt-BR" altLang="pt-B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30/set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36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Solicitações de anulações de saldo com justificativas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31/out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Limite para Execução do Empenho, ou seja, recebimento do material ou prestação de serviço e encaminhamento de Nota Fiscal para pagamento</a:t>
                      </a:r>
                      <a:endParaRPr kumimoji="0" lang="pt-BR" altLang="pt-B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16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31/out</a:t>
                      </a:r>
                      <a:endParaRPr kumimoji="0" lang="pt-BR" altLang="pt-B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387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Liquidação dos documentos fiscais encaminhados 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13/set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30/</a:t>
                      </a:r>
                      <a:r>
                        <a:rPr kumimoji="0" lang="pt-BR" altLang="pt-B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nov</a:t>
                      </a:r>
                      <a:endParaRPr kumimoji="0" lang="pt-BR" alt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736"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Cancelamento dos demais saldos a critério da administração.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Aft>
                          <a:spcPct val="20000"/>
                        </a:spcAft>
                        <a:defRPr sz="20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742950" indent="-285750" algn="l" eaLnBrk="0" hangingPunct="0">
                        <a:spcAft>
                          <a:spcPct val="20000"/>
                        </a:spcAft>
                        <a:defRPr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1143000" indent="-228600" algn="l" eaLnBrk="0" hangingPunct="0">
                        <a:spcAft>
                          <a:spcPct val="20000"/>
                        </a:spcAft>
                        <a:defRPr sz="16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600200" indent="-228600" algn="l" eaLnBrk="0" hangingPunct="0">
                        <a:spcAft>
                          <a:spcPct val="20000"/>
                        </a:spcAft>
                        <a:defRPr sz="14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2057400" indent="-228600" algn="l" eaLnBrk="0" hangingPunct="0">
                        <a:spcAft>
                          <a:spcPct val="20000"/>
                        </a:spcAft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1200">
                          <a:solidFill>
                            <a:srgbClr val="000000"/>
                          </a:solidFill>
                          <a:latin typeface="Verdana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Até 08/dez</a:t>
                      </a:r>
                    </a:p>
                  </a:txBody>
                  <a:tcPr marL="91425" marR="91425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67544" y="382587"/>
            <a:ext cx="8229600" cy="1143000"/>
          </a:xfrm>
        </p:spPr>
        <p:txBody>
          <a:bodyPr>
            <a:normAutofit/>
          </a:bodyPr>
          <a:lstStyle/>
          <a:p>
            <a:pPr algn="l" defTabSz="449263" eaLnBrk="0" fontAlgn="base" hangingPunct="0"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/>
            </a:pPr>
            <a:r>
              <a:rPr lang="pt-B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Arial Unicode MS" pitchFamily="34" charset="-128"/>
              </a:rPr>
              <a:t>Cronograma:</a:t>
            </a:r>
          </a:p>
        </p:txBody>
      </p:sp>
    </p:spTree>
    <p:extLst>
      <p:ext uri="{BB962C8B-B14F-4D97-AF65-F5344CB8AC3E}">
        <p14:creationId xmlns:p14="http://schemas.microsoft.com/office/powerpoint/2010/main" val="392775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13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01465"/>
            <a:ext cx="7825878" cy="619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0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Sistema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</a:rPr>
              <a:t>Moodle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14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27584" y="1181187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27632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Obrigada!!!</a:t>
            </a:r>
            <a:br>
              <a:rPr lang="pt-BR" b="1" dirty="0">
                <a:solidFill>
                  <a:srgbClr val="27632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pt-BR" b="1" dirty="0">
                <a:solidFill>
                  <a:srgbClr val="27632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Bom trabalho a todos.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99592" y="3717032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pt-BR" sz="2400" b="1" dirty="0">
                <a:solidFill>
                  <a:srgbClr val="276327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Agradecimentos:</a:t>
            </a:r>
          </a:p>
          <a:p>
            <a:pPr>
              <a:spcBef>
                <a:spcPct val="0"/>
              </a:spcBef>
            </a:pPr>
            <a:endParaRPr lang="pt-BR" sz="2400" b="1" dirty="0">
              <a:solidFill>
                <a:srgbClr val="276327"/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  <a:p>
            <a:pPr>
              <a:spcBef>
                <a:spcPct val="0"/>
              </a:spcBef>
            </a:pPr>
            <a:r>
              <a:rPr lang="pt-BR" sz="2400" b="1" dirty="0">
                <a:solidFill>
                  <a:srgbClr val="276327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Equipe de TI da </a:t>
            </a:r>
            <a:r>
              <a:rPr lang="pt-BR" sz="2400" b="1" dirty="0" err="1">
                <a:solidFill>
                  <a:srgbClr val="276327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EaD</a:t>
            </a:r>
            <a:r>
              <a:rPr lang="pt-BR" sz="2400" b="1" dirty="0">
                <a:solidFill>
                  <a:srgbClr val="276327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;</a:t>
            </a:r>
          </a:p>
          <a:p>
            <a:pPr>
              <a:spcBef>
                <a:spcPct val="0"/>
              </a:spcBef>
            </a:pPr>
            <a:r>
              <a:rPr lang="pt-BR" sz="2400" b="1" dirty="0">
                <a:solidFill>
                  <a:srgbClr val="276327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Equipe da COOF e PROAP.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15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ítulo 4"/>
          <p:cNvSpPr txBox="1">
            <a:spLocks/>
          </p:cNvSpPr>
          <p:nvPr/>
        </p:nvSpPr>
        <p:spPr>
          <a:xfrm>
            <a:off x="755576" y="6021288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”Não deixes de fazer bem a quem o merece, estando em tuas mãos a capacidade de fazê-lo. (Provérbios 3:27)”</a:t>
            </a:r>
            <a:endParaRPr lang="pt-BR" sz="600" b="1" i="1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311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b="1" dirty="0"/>
              <a:t>Lei 4.320/64 - “</a:t>
            </a:r>
            <a:r>
              <a:rPr lang="pt-BR" b="1" i="1" dirty="0"/>
              <a:t>Art. 36. Consideram-se Restos a Pagar as despesas empenhadas mas não pagas até o dia 31 de dezembro distinguindo-se as processadas das não processadas.”;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b="1" i="1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dirty="0"/>
              <a:t>Conforme disposto no art. 68,  § 2</a:t>
            </a:r>
            <a:r>
              <a:rPr lang="pt-BR" u="sng" baseline="30000" dirty="0"/>
              <a:t>o </a:t>
            </a:r>
            <a:r>
              <a:rPr lang="pt-BR" dirty="0"/>
              <a:t>, do Decreto nº 93.872/86, “</a:t>
            </a:r>
            <a:r>
              <a:rPr lang="pt-BR" i="1" dirty="0"/>
              <a:t>os restos a pagar inscritos na condição de não processados e não liquidados posteriormente terão validade até 30 de junho do segundo ano subsequente ao de sua inscrição”,</a:t>
            </a:r>
            <a:r>
              <a:rPr lang="pt-BR" dirty="0"/>
              <a:t> </a:t>
            </a:r>
            <a:r>
              <a:rPr lang="pt-BR" b="1" dirty="0"/>
              <a:t>ou seja, um ano e seis meses de vigência.</a:t>
            </a:r>
            <a:endParaRPr lang="pt-BR" b="1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2</a:t>
            </a:fld>
            <a:endParaRPr lang="pt-BR"/>
          </a:p>
        </p:txBody>
      </p:sp>
      <p:pic>
        <p:nvPicPr>
          <p:cNvPr id="6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74848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u="sng" dirty="0"/>
              <a:t>Restos a pagar</a:t>
            </a:r>
          </a:p>
        </p:txBody>
      </p:sp>
    </p:spTree>
    <p:extLst>
      <p:ext uri="{BB962C8B-B14F-4D97-AF65-F5344CB8AC3E}">
        <p14:creationId xmlns:p14="http://schemas.microsoft.com/office/powerpoint/2010/main" val="109801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dirty="0"/>
              <a:t>Oficio-Circular nº 17/2017/GAB/SPO/SPO-MEC 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dirty="0"/>
              <a:t>Ofício-Circular nº 26/2016/GAB/SPO/SPO-MEC;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dirty="0"/>
              <a:t>Acórdão TCU nº 272/2017-P;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dirty="0"/>
              <a:t>Mensagem </a:t>
            </a:r>
            <a:r>
              <a:rPr lang="pt-BR" sz="3000" dirty="0" err="1"/>
              <a:t>Siafi</a:t>
            </a:r>
            <a:r>
              <a:rPr lang="pt-BR" sz="3000" dirty="0"/>
              <a:t> - Secretaria do Tesouro Nacional nº 2016/1922236 e 2016/1642223.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3</a:t>
            </a:fld>
            <a:endParaRPr lang="pt-BR"/>
          </a:p>
        </p:txBody>
      </p:sp>
      <p:pic>
        <p:nvPicPr>
          <p:cNvPr id="6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74848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u="sng" dirty="0"/>
              <a:t>Recomendações - </a:t>
            </a:r>
            <a:r>
              <a:rPr lang="pt-BR" u="sng" dirty="0"/>
              <a:t>validade/vigência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44454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4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95615"/>
              </p:ext>
            </p:extLst>
          </p:nvPr>
        </p:nvGraphicFramePr>
        <p:xfrm>
          <a:off x="179512" y="1575297"/>
          <a:ext cx="8833096" cy="4680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315643222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7592819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0568465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5715639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5769459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14307590"/>
                    </a:ext>
                  </a:extLst>
                </a:gridCol>
                <a:gridCol w="768199">
                  <a:extLst>
                    <a:ext uri="{9D8B030D-6E8A-4147-A177-3AD203B41FA5}">
                      <a16:colId xmlns:a16="http://schemas.microsoft.com/office/drawing/2014/main" val="24651647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3712174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24166606"/>
                    </a:ext>
                  </a:extLst>
                </a:gridCol>
              </a:tblGrid>
              <a:tr h="2570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Detalhamento da despesa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2010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2011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2012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2013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2014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>
                          <a:effectLst/>
                        </a:rPr>
                        <a:t>2015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effectLst/>
                        </a:rPr>
                        <a:t>2016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u="none" strike="noStrike" dirty="0">
                          <a:effectLst/>
                        </a:rPr>
                        <a:t>Total Geral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3879024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339018- Bolsas/ Auxilios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92.457,02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2.045.888,01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</a:rPr>
                        <a:t>2.138.345,03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5018927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339020 - Auxilio ao Pesquisador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135.830,62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135.830,62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8841474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339030 - Material Consumo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84.873,17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80.720,36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866.291,42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181.142,40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327.022,55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653.665,93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2.193.715,83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3108374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 dirty="0">
                          <a:effectLst/>
                        </a:rPr>
                        <a:t>339032 - Mercadorias para Doação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2.520,00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5.400,00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46.278,63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19.516,00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15.375,00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89.089,63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395403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339033 - Passagens/Despesas com Locomoção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68.649,00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220.840,25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475.790,95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765.280,20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2474649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339036 - Serviços de Terceiros/Pessoa Física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8.041,38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26.710,90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92.954,96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5.868,70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235.026,81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368.602,75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091896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339037 - Locação de Mão de Obra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10.043,85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1.016,29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1.029,45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138.047,13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94.248,38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658.322,64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902.707,74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8724173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339039 - Outros Serviços de Terceiros - Pessoa Jurídica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44.385,74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96.325,87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468.378,22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757.974,95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5.088.993,05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9.721.970,74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16.178.028,57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2492554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339047 - Obrigações Tributárias e Contribuitivas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9.418,92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1.867,93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11.286,85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4867907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339093 - Indenizações e Restituições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1.564,90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1.564,90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1799588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339139 - Outros Serviços de Terceiros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60,00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318.457,17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318.517,17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9942449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339147 - Contribuições Previdenciárias/Serviços de Terceiros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18.176,18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248,58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2.168,64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20.593,40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0713159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449039 - Outros Serviços de Pessoa Jurídica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526,87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19.632,50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29.999,70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29.183,00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79.342,07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1300444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449047 - Obrigações Tributárias e Contribuitivas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26.077,73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26.077,73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0443760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449051 - Obras e Instalações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273.730,91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1.046.308,59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579.221,69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564.786,17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8.905.541,44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459.148,37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3.377.439,80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15.206.176,97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0761110"/>
                  </a:ext>
                </a:extLst>
              </a:tr>
              <a:tr h="257039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449052 - Equipamento e Material Permanente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2.542,00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18.474,74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536.595,90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474.310,23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548.221,20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805.875,92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2.386.019,99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86416658"/>
                  </a:ext>
                </a:extLst>
              </a:tr>
              <a:tr h="31086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</a:rPr>
                        <a:t>Total Geral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273.730,91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1.188.153,35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786.847,20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2.488.824,56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10.713.134,62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6.893.625,65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18.476.863,16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u="none" strike="noStrike" dirty="0">
                          <a:effectLst/>
                        </a:rPr>
                        <a:t>40.821.179,45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5622267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74848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Detalhamento Restos a Pagar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512" y="6538912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Atualizado em 31/08/2017.</a:t>
            </a:r>
          </a:p>
        </p:txBody>
      </p:sp>
    </p:spTree>
    <p:extLst>
      <p:ext uri="{BB962C8B-B14F-4D97-AF65-F5344CB8AC3E}">
        <p14:creationId xmlns:p14="http://schemas.microsoft.com/office/powerpoint/2010/main" val="346507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5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11560" y="401892"/>
            <a:ext cx="8229600" cy="1429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Cenários Verificados</a:t>
            </a:r>
          </a:p>
          <a:p>
            <a:r>
              <a:rPr lang="pt-BR" dirty="0"/>
              <a:t>Ano</a:t>
            </a:r>
          </a:p>
        </p:txBody>
      </p:sp>
      <p:pic>
        <p:nvPicPr>
          <p:cNvPr id="21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178949"/>
              </p:ext>
            </p:extLst>
          </p:nvPr>
        </p:nvGraphicFramePr>
        <p:xfrm>
          <a:off x="467544" y="2708920"/>
          <a:ext cx="8219256" cy="2973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57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/>
              <a:t>RP por tipo de despesas/Ano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6</a:t>
            </a:fld>
            <a:endParaRPr lang="pt-BR"/>
          </a:p>
        </p:txBody>
      </p:sp>
      <p:pic>
        <p:nvPicPr>
          <p:cNvPr id="6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/>
          </p:nvPr>
        </p:nvGraphicFramePr>
        <p:xfrm>
          <a:off x="412376" y="1812925"/>
          <a:ext cx="8462963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93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7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/>
          </p:nvPr>
        </p:nvGraphicFramePr>
        <p:xfrm>
          <a:off x="611560" y="1052736"/>
          <a:ext cx="8292604" cy="540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14687" y="413792"/>
            <a:ext cx="5400600" cy="638944"/>
          </a:xfrm>
        </p:spPr>
        <p:txBody>
          <a:bodyPr>
            <a:normAutofit fontScale="90000"/>
          </a:bodyPr>
          <a:lstStyle/>
          <a:p>
            <a:r>
              <a:rPr lang="pt-BR" dirty="0"/>
              <a:t>RP por tipo de despesas</a:t>
            </a:r>
          </a:p>
        </p:txBody>
      </p:sp>
    </p:spTree>
    <p:extLst>
      <p:ext uri="{BB962C8B-B14F-4D97-AF65-F5344CB8AC3E}">
        <p14:creationId xmlns:p14="http://schemas.microsoft.com/office/powerpoint/2010/main" val="31468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8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996947"/>
              </p:ext>
            </p:extLst>
          </p:nvPr>
        </p:nvGraphicFramePr>
        <p:xfrm>
          <a:off x="971600" y="836712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6538912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000" b="1" i="0" u="none" strike="noStrike" kern="1200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en-US" sz="11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Equivalente</a:t>
            </a:r>
            <a:r>
              <a:rPr lang="en-US" sz="11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a 2% do </a:t>
            </a:r>
            <a:r>
              <a:rPr lang="en-US" sz="11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montante</a:t>
            </a:r>
            <a:r>
              <a:rPr lang="en-US" sz="11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total</a:t>
            </a:r>
          </a:p>
        </p:txBody>
      </p:sp>
    </p:spTree>
    <p:extLst>
      <p:ext uri="{BB962C8B-B14F-4D97-AF65-F5344CB8AC3E}">
        <p14:creationId xmlns:p14="http://schemas.microsoft.com/office/powerpoint/2010/main" val="408206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A1A4-C900-4E40-8D23-C17A94918BAA}" type="slidenum">
              <a:rPr lang="pt-BR" smtClean="0"/>
              <a:t>9</a:t>
            </a:fld>
            <a:endParaRPr lang="pt-BR"/>
          </a:p>
        </p:txBody>
      </p:sp>
      <p:pic>
        <p:nvPicPr>
          <p:cNvPr id="7" name="Picture 2" descr="https://portal.ufgd.edu.br/public/images/logo-ufgd-horizontal-ver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254" y="44624"/>
            <a:ext cx="3524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31328"/>
              </p:ext>
            </p:extLst>
          </p:nvPr>
        </p:nvGraphicFramePr>
        <p:xfrm>
          <a:off x="971600" y="1052736"/>
          <a:ext cx="7344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6538912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100" b="1" i="0" u="none" strike="noStrike" cap="none" spc="0" normalizeH="0" baseline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Equivalente</a:t>
            </a:r>
            <a:r>
              <a:rPr lang="en-US" dirty="0"/>
              <a:t> a 3% do </a:t>
            </a:r>
            <a:r>
              <a:rPr lang="en-US" dirty="0" err="1"/>
              <a:t>montante</a:t>
            </a:r>
            <a:r>
              <a:rPr lang="en-US" dirty="0"/>
              <a:t> total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4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6137</TotalTime>
  <Words>528</Words>
  <Application>Microsoft Office PowerPoint</Application>
  <PresentationFormat>Apresentação na tela (4:3)</PresentationFormat>
  <Paragraphs>209</Paragraphs>
  <Slides>15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 Unicode MS</vt:lpstr>
      <vt:lpstr>Aharoni</vt:lpstr>
      <vt:lpstr>Arial</vt:lpstr>
      <vt:lpstr>Calibri</vt:lpstr>
      <vt:lpstr>Times New Roman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RP por tipo de despesas/Ano</vt:lpstr>
      <vt:lpstr>RP por tipo de despesas</vt:lpstr>
      <vt:lpstr>Apresentação do PowerPoint</vt:lpstr>
      <vt:lpstr>Apresentação do PowerPoint</vt:lpstr>
      <vt:lpstr>Apresentação do PowerPoint</vt:lpstr>
      <vt:lpstr>Coleta das informações: </vt:lpstr>
      <vt:lpstr>Cronograma:</vt:lpstr>
      <vt:lpstr>Apresentação do PowerPoint</vt:lpstr>
      <vt:lpstr>Sistema Moodle</vt:lpstr>
      <vt:lpstr>Obrigada!!! Bom trabalho a todos.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Orçamento Pró-Reitorias</dc:title>
  <dc:creator>Alex Fraga</dc:creator>
  <cp:lastModifiedBy>Renan Vargas da Silva</cp:lastModifiedBy>
  <cp:revision>198</cp:revision>
  <cp:lastPrinted>2017-09-11T17:53:01Z</cp:lastPrinted>
  <dcterms:created xsi:type="dcterms:W3CDTF">2016-12-12T12:41:08Z</dcterms:created>
  <dcterms:modified xsi:type="dcterms:W3CDTF">2017-09-20T13:36:09Z</dcterms:modified>
</cp:coreProperties>
</file>